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4" r:id="rId2"/>
    <p:sldId id="336" r:id="rId3"/>
    <p:sldId id="307" r:id="rId4"/>
    <p:sldId id="309" r:id="rId5"/>
    <p:sldId id="310" r:id="rId6"/>
    <p:sldId id="311" r:id="rId7"/>
    <p:sldId id="312" r:id="rId8"/>
    <p:sldId id="313" r:id="rId9"/>
    <p:sldId id="314" r:id="rId10"/>
    <p:sldId id="318" r:id="rId11"/>
    <p:sldId id="31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3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8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1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42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4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6228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22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93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0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5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0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5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7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1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4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92FCE-CF9D-4378-AE83-FF6870616DA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872936-D3F1-4F28-9BFB-DD188981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4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B289B-B2AD-48B3-BD98-ECF932ED4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b="1" dirty="0">
                <a:solidFill>
                  <a:schemeClr val="tx1"/>
                </a:solidFill>
              </a:rPr>
              <a:t>Classifying Chemical Reactions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4DFD5875-C07B-46C5-9A4C-4A459B80A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2057400"/>
            <a:ext cx="9951720" cy="3733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Objectives:</a:t>
            </a:r>
          </a:p>
          <a:p>
            <a:pPr eaLnBrk="1" hangingPunct="1"/>
            <a:r>
              <a:rPr lang="en-US" altLang="en-US" sz="4000" dirty="0"/>
              <a:t>1. Classify chemical reactions</a:t>
            </a:r>
          </a:p>
          <a:p>
            <a:pPr eaLnBrk="1" hangingPunct="1"/>
            <a:r>
              <a:rPr lang="en-US" altLang="en-US" sz="4000" dirty="0"/>
              <a:t>2. Identify the characteristics of different classes of chemical reactions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E0BD92-FD40-486A-8058-4D8061D05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823924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2BACC-7222-4D3F-98D8-018FD9D9D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Double Replacement Reactions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7505E9D6-B4D9-4767-80A2-DCDC47747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185" y="685800"/>
            <a:ext cx="9144000" cy="5943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400" b="1" dirty="0"/>
              <a:t>Double replacement (displacement) reactions involve an exchange of positive ions between two reacting compounds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dirty="0"/>
              <a:t>All double replacement reactions produce either water, a precipitate or a gas </a:t>
            </a:r>
            <a:endParaRPr lang="en-US" altLang="en-US" sz="4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4400" dirty="0"/>
              <a:t>Na</a:t>
            </a:r>
            <a:r>
              <a:rPr lang="en-US" altLang="en-US" sz="4400" baseline="-25000" dirty="0"/>
              <a:t>2</a:t>
            </a:r>
            <a:r>
              <a:rPr lang="en-US" altLang="en-US" sz="4400" dirty="0"/>
              <a:t>S + Cd(NO</a:t>
            </a:r>
            <a:r>
              <a:rPr lang="en-US" altLang="en-US" sz="4400" baseline="-25000" dirty="0"/>
              <a:t>3</a:t>
            </a:r>
            <a:r>
              <a:rPr lang="en-US" altLang="en-US" sz="4400" dirty="0"/>
              <a:t>)</a:t>
            </a:r>
            <a:r>
              <a:rPr lang="en-US" altLang="en-US" sz="4400" baseline="-25000" dirty="0"/>
              <a:t>2</a:t>
            </a:r>
            <a:r>
              <a:rPr lang="en-US" altLang="en-US" sz="4400" dirty="0"/>
              <a:t> → </a:t>
            </a:r>
            <a:r>
              <a:rPr lang="en-US" altLang="en-US" sz="4400" dirty="0" err="1"/>
              <a:t>CdS</a:t>
            </a:r>
            <a:r>
              <a:rPr lang="en-US" altLang="en-US" sz="4400" dirty="0"/>
              <a:t> + 2NaNO</a:t>
            </a:r>
            <a:r>
              <a:rPr lang="en-US" altLang="en-US" sz="4400" baseline="-25000" dirty="0"/>
              <a:t>3</a:t>
            </a:r>
            <a:endParaRPr lang="en-US" altLang="en-US" sz="4400" dirty="0"/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10E24197-CBAD-4222-BD43-42366B1E2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593" y="2514600"/>
            <a:ext cx="9144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6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EDCCDBA9-4D97-4D8C-8F08-1C9711E23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14300"/>
            <a:ext cx="11707586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33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6000" b="1" dirty="0"/>
              <a:t>EXAMPLES:</a:t>
            </a:r>
          </a:p>
          <a:p>
            <a:pPr eaLnBrk="1" hangingPunct="1">
              <a:lnSpc>
                <a:spcPct val="90000"/>
              </a:lnSpc>
            </a:pPr>
            <a:endParaRPr lang="en-US" altLang="en-US" sz="33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5600" b="1" dirty="0"/>
              <a:t>2NaCN + H</a:t>
            </a:r>
            <a:r>
              <a:rPr lang="en-US" altLang="en-US" sz="5600" b="1" baseline="-25000" dirty="0"/>
              <a:t>2</a:t>
            </a:r>
            <a:r>
              <a:rPr lang="en-US" altLang="en-US" sz="5600" b="1" dirty="0"/>
              <a:t>SO</a:t>
            </a:r>
            <a:r>
              <a:rPr lang="en-US" altLang="en-US" sz="5600" b="1" baseline="-25000" dirty="0"/>
              <a:t>4</a:t>
            </a:r>
            <a:r>
              <a:rPr lang="en-US" altLang="en-US" sz="5600" b="1" dirty="0"/>
              <a:t> → 2HCN + Na</a:t>
            </a:r>
            <a:r>
              <a:rPr lang="en-US" altLang="en-US" sz="5600" b="1" baseline="-25000" dirty="0"/>
              <a:t>2</a:t>
            </a:r>
            <a:r>
              <a:rPr lang="en-US" altLang="en-US" sz="5600" b="1" dirty="0"/>
              <a:t>SO</a:t>
            </a:r>
            <a:r>
              <a:rPr lang="en-US" altLang="en-US" sz="5600" b="1" baseline="-25000" dirty="0"/>
              <a:t>4</a:t>
            </a:r>
            <a:r>
              <a:rPr lang="en-US" altLang="en-US" sz="5600" b="1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600" b="1" dirty="0"/>
              <a:t>Ca(OH)</a:t>
            </a:r>
            <a:r>
              <a:rPr lang="en-US" altLang="en-US" sz="5600" b="1" baseline="-25000" dirty="0"/>
              <a:t>2</a:t>
            </a:r>
            <a:r>
              <a:rPr lang="en-US" altLang="en-US" sz="5600" b="1" dirty="0"/>
              <a:t> + 2HCl → CaCl</a:t>
            </a:r>
            <a:r>
              <a:rPr lang="en-US" altLang="en-US" sz="5600" b="1" baseline="-25000" dirty="0"/>
              <a:t>2</a:t>
            </a:r>
            <a:r>
              <a:rPr lang="en-US" altLang="en-US" sz="5600" b="1" dirty="0"/>
              <a:t> + 2H</a:t>
            </a:r>
            <a:r>
              <a:rPr lang="en-US" altLang="en-US" sz="5600" b="1" baseline="-25000" dirty="0"/>
              <a:t>2</a:t>
            </a:r>
            <a:r>
              <a:rPr lang="en-US" altLang="en-US" sz="5600" b="1" dirty="0"/>
              <a:t>O </a:t>
            </a:r>
          </a:p>
          <a:p>
            <a:endParaRPr lang="en-US" alt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3CEA6-935F-4C40-A38E-0CBCD9F2C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386" y="4191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5400" b="1" dirty="0">
                <a:solidFill>
                  <a:schemeClr val="tx1"/>
                </a:solidFill>
              </a:rPr>
              <a:t>Synthesis Reactions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AED4F-74B0-455A-8F0B-DFD244C8F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186" y="1580605"/>
            <a:ext cx="10588534" cy="4858295"/>
          </a:xfrm>
        </p:spPr>
        <p:txBody>
          <a:bodyPr/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4000" dirty="0"/>
              <a:t>Definition: a synthesis reaction is a chemical reaction in which two or more substances produce a  single product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4000" dirty="0"/>
              <a:t>Synthesis reactions are sometimes called combination reactions because the reactants combine with each other to produce a single product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0306B861-4372-4353-8CF6-E6EC0C902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381001"/>
            <a:ext cx="10379529" cy="5927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b="1" dirty="0"/>
              <a:t>The reactants of the most common combination reactions are either 2 elements or 2 compounds</a:t>
            </a:r>
          </a:p>
          <a:p>
            <a:pPr>
              <a:lnSpc>
                <a:spcPct val="90000"/>
              </a:lnSpc>
            </a:pPr>
            <a:r>
              <a:rPr lang="en-US" altLang="en-US" sz="3600" b="1" dirty="0"/>
              <a:t>The product of a combination reaction is always a compound </a:t>
            </a:r>
          </a:p>
          <a:p>
            <a:pPr>
              <a:lnSpc>
                <a:spcPct val="90000"/>
              </a:lnSpc>
            </a:pPr>
            <a:r>
              <a:rPr lang="en-US" altLang="en-US" sz="3600" b="1" dirty="0"/>
              <a:t>Fe + S → </a:t>
            </a:r>
            <a:r>
              <a:rPr lang="en-US" altLang="en-US" sz="3600" b="1" dirty="0" err="1"/>
              <a:t>FeS</a:t>
            </a:r>
            <a:r>
              <a:rPr lang="en-US" altLang="en-US" sz="3600" b="1" dirty="0"/>
              <a:t> iron sulfide  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18435" name="Picture 3">
            <a:extLst>
              <a:ext uri="{FF2B5EF4-FFF2-40B4-BE49-F238E27FC236}">
                <a16:creationId xmlns:a16="http://schemas.microsoft.com/office/drawing/2014/main" id="{200F739E-3C1E-40AF-956C-74D1A8D1F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81400"/>
            <a:ext cx="9144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03671CD-9DB3-47F7-B099-A85FBF883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70" y="762000"/>
            <a:ext cx="10744201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6000" b="1" dirty="0"/>
              <a:t>OTHER EXAMPLES: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sz="4000" b="1" dirty="0"/>
              <a:t>S + O</a:t>
            </a:r>
            <a:r>
              <a:rPr lang="en-US" altLang="en-US" sz="4000" b="1" baseline="-25000" dirty="0"/>
              <a:t>2</a:t>
            </a:r>
            <a:r>
              <a:rPr lang="en-US" altLang="en-US" sz="4000" b="1" dirty="0"/>
              <a:t>→ SO</a:t>
            </a:r>
            <a:r>
              <a:rPr lang="en-US" altLang="en-US" sz="4000" b="1" baseline="-25000" dirty="0"/>
              <a:t>2</a:t>
            </a:r>
            <a:r>
              <a:rPr lang="en-US" altLang="en-US" sz="4000" b="1" dirty="0"/>
              <a:t> sulfur dioxide</a:t>
            </a:r>
          </a:p>
          <a:p>
            <a:pPr>
              <a:lnSpc>
                <a:spcPct val="90000"/>
              </a:lnSpc>
            </a:pPr>
            <a:r>
              <a:rPr lang="en-US" altLang="en-US" sz="4000" b="1" dirty="0"/>
              <a:t>2S + 3O</a:t>
            </a:r>
            <a:r>
              <a:rPr lang="en-US" altLang="en-US" sz="4000" b="1" baseline="-25000" dirty="0"/>
              <a:t>2</a:t>
            </a:r>
            <a:r>
              <a:rPr lang="en-US" altLang="en-US" sz="4000" b="1" dirty="0"/>
              <a:t>→ 2SO</a:t>
            </a:r>
            <a:r>
              <a:rPr lang="en-US" altLang="en-US" sz="4000" b="1" baseline="-25000" dirty="0"/>
              <a:t>3</a:t>
            </a:r>
            <a:r>
              <a:rPr lang="en-US" altLang="en-US" sz="4000" b="1" dirty="0"/>
              <a:t> sulfur trioxide</a:t>
            </a:r>
          </a:p>
          <a:p>
            <a:pPr>
              <a:lnSpc>
                <a:spcPct val="90000"/>
              </a:lnSpc>
            </a:pPr>
            <a:r>
              <a:rPr lang="en-US" altLang="en-US" sz="4000" b="1" dirty="0"/>
              <a:t>Other examples of 2 compounds combining to become 1 product:</a:t>
            </a:r>
          </a:p>
          <a:p>
            <a:pPr>
              <a:lnSpc>
                <a:spcPct val="90000"/>
              </a:lnSpc>
            </a:pPr>
            <a:r>
              <a:rPr lang="en-US" altLang="en-US" sz="4000" b="1" dirty="0" err="1"/>
              <a:t>CaO</a:t>
            </a:r>
            <a:r>
              <a:rPr lang="en-US" altLang="en-US" sz="4000" b="1" dirty="0"/>
              <a:t> + H</a:t>
            </a:r>
            <a:r>
              <a:rPr lang="en-US" altLang="en-US" sz="4000" b="1" baseline="-25000" dirty="0"/>
              <a:t>2</a:t>
            </a:r>
            <a:r>
              <a:rPr lang="en-US" altLang="en-US" sz="4000" b="1" dirty="0"/>
              <a:t>O →Ca(OH)</a:t>
            </a:r>
            <a:r>
              <a:rPr lang="en-US" altLang="en-US" sz="4000" b="1" baseline="-25000" dirty="0"/>
              <a:t>2</a:t>
            </a:r>
            <a:endParaRPr lang="en-US" altLang="en-US" sz="4000" b="1" dirty="0"/>
          </a:p>
          <a:p>
            <a:pPr>
              <a:lnSpc>
                <a:spcPct val="90000"/>
              </a:lnSpc>
            </a:pPr>
            <a:r>
              <a:rPr lang="en-US" altLang="en-US" sz="4000" b="1" dirty="0"/>
              <a:t>2Na + Cl</a:t>
            </a:r>
            <a:r>
              <a:rPr lang="en-US" altLang="en-US" sz="4000" b="1" baseline="-25000" dirty="0"/>
              <a:t>2</a:t>
            </a:r>
            <a:r>
              <a:rPr lang="en-US" altLang="en-US" sz="4000" b="1" dirty="0"/>
              <a:t> → 2NaCl 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CC8DD-7F07-40B3-8163-1C3F07302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8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Decomposition Reactions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266B297D-23F7-4051-9FDC-93868D473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33400"/>
            <a:ext cx="9982200" cy="632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400" b="1" dirty="0"/>
              <a:t>Some substances break down into simpler compounds when they react</a:t>
            </a:r>
          </a:p>
          <a:p>
            <a:pPr>
              <a:lnSpc>
                <a:spcPct val="90000"/>
              </a:lnSpc>
            </a:pPr>
            <a:r>
              <a:rPr lang="en-US" altLang="en-US" sz="3400" b="1" dirty="0"/>
              <a:t>These reactions may require heat or energy (from heat, light or electricity)</a:t>
            </a:r>
          </a:p>
          <a:p>
            <a:pPr>
              <a:lnSpc>
                <a:spcPct val="90000"/>
              </a:lnSpc>
            </a:pPr>
            <a:r>
              <a:rPr lang="en-US" altLang="en-US" sz="3400" b="1" dirty="0"/>
              <a:t>Definition: In decomposition reactions, a single compound is broken down into two or more products</a:t>
            </a:r>
          </a:p>
          <a:p>
            <a:pPr>
              <a:lnSpc>
                <a:spcPct val="90000"/>
              </a:lnSpc>
            </a:pPr>
            <a:r>
              <a:rPr lang="en-US" altLang="en-US" sz="3400" b="1" dirty="0"/>
              <a:t>In some ways a decomp reaction is the opposite of a synthesis reaction</a:t>
            </a:r>
          </a:p>
          <a:p>
            <a:endParaRPr lang="en-US" altLang="en-US" dirty="0"/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5FFFE097-B3F9-48C3-9016-BCF817EB6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110842"/>
            <a:ext cx="9144000" cy="174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B8832D56-2940-4205-AB8A-F86EC3CC4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943"/>
            <a:ext cx="9296400" cy="6662057"/>
          </a:xfrm>
        </p:spPr>
        <p:txBody>
          <a:bodyPr>
            <a:normAutofit lnSpcReduction="10000"/>
          </a:bodyPr>
          <a:lstStyle/>
          <a:p>
            <a:r>
              <a:rPr lang="en-US" altLang="en-US" sz="4400" b="1" dirty="0"/>
              <a:t>MORE INFO &amp; OTHER EXAMPLES</a:t>
            </a:r>
          </a:p>
          <a:p>
            <a:endParaRPr lang="en-US" altLang="en-US" dirty="0"/>
          </a:p>
          <a:p>
            <a:r>
              <a:rPr lang="en-US" altLang="en-US" sz="4000" dirty="0">
                <a:solidFill>
                  <a:schemeClr val="tx1"/>
                </a:solidFill>
              </a:rPr>
              <a:t>The products can be any combination of elements and compounds</a:t>
            </a:r>
          </a:p>
          <a:p>
            <a:r>
              <a:rPr lang="en-US" altLang="en-US" sz="4000" dirty="0">
                <a:solidFill>
                  <a:schemeClr val="tx1"/>
                </a:solidFill>
              </a:rPr>
              <a:t>It can be difficult to predict the products of decomposition reactions</a:t>
            </a:r>
          </a:p>
          <a:p>
            <a:r>
              <a:rPr lang="en-US" altLang="en-US" sz="4000" dirty="0">
                <a:solidFill>
                  <a:schemeClr val="tx1"/>
                </a:solidFill>
              </a:rPr>
              <a:t>Rapid decomp reactions can produce gaseous products can cause explosions</a:t>
            </a:r>
          </a:p>
          <a:p>
            <a:r>
              <a:rPr lang="en-US" altLang="en-US" sz="4000" dirty="0">
                <a:solidFill>
                  <a:schemeClr val="tx1"/>
                </a:solidFill>
              </a:rPr>
              <a:t>Ex: CaCO</a:t>
            </a:r>
            <a:r>
              <a:rPr lang="en-US" altLang="en-US" sz="4000" baseline="-25000" dirty="0">
                <a:solidFill>
                  <a:schemeClr val="tx1"/>
                </a:solidFill>
              </a:rPr>
              <a:t>3 </a:t>
            </a:r>
            <a:r>
              <a:rPr lang="en-US" altLang="en-US" sz="4000" dirty="0">
                <a:solidFill>
                  <a:schemeClr val="tx1"/>
                </a:solidFill>
              </a:rPr>
              <a:t>→ </a:t>
            </a:r>
            <a:r>
              <a:rPr lang="en-US" altLang="en-US" sz="4000" dirty="0" err="1">
                <a:solidFill>
                  <a:schemeClr val="tx1"/>
                </a:solidFill>
              </a:rPr>
              <a:t>CaO</a:t>
            </a:r>
            <a:r>
              <a:rPr lang="en-US" altLang="en-US" sz="4000" dirty="0">
                <a:solidFill>
                  <a:schemeClr val="tx1"/>
                </a:solidFill>
              </a:rPr>
              <a:t> + CO</a:t>
            </a:r>
            <a:r>
              <a:rPr lang="en-US" altLang="en-US" sz="4000" baseline="-25000" dirty="0">
                <a:solidFill>
                  <a:schemeClr val="tx1"/>
                </a:solidFill>
              </a:rPr>
              <a:t>2</a:t>
            </a:r>
            <a:endParaRPr lang="en-US" altLang="en-US" sz="4000" dirty="0">
              <a:solidFill>
                <a:schemeClr val="tx1"/>
              </a:solidFill>
            </a:endParaRPr>
          </a:p>
          <a:p>
            <a:r>
              <a:rPr lang="en-US" altLang="en-US" sz="4000" dirty="0">
                <a:solidFill>
                  <a:schemeClr val="tx1"/>
                </a:solidFill>
              </a:rPr>
              <a:t>Ex: NH</a:t>
            </a:r>
            <a:r>
              <a:rPr lang="en-US" altLang="en-US" sz="4000" baseline="-25000" dirty="0">
                <a:solidFill>
                  <a:schemeClr val="tx1"/>
                </a:solidFill>
              </a:rPr>
              <a:t>4</a:t>
            </a:r>
            <a:r>
              <a:rPr lang="en-US" altLang="en-US" sz="4000" dirty="0">
                <a:solidFill>
                  <a:schemeClr val="tx1"/>
                </a:solidFill>
              </a:rPr>
              <a:t>NO</a:t>
            </a:r>
            <a:r>
              <a:rPr lang="en-US" altLang="en-US" sz="4000" baseline="-25000" dirty="0">
                <a:solidFill>
                  <a:schemeClr val="tx1"/>
                </a:solidFill>
              </a:rPr>
              <a:t>3</a:t>
            </a:r>
            <a:r>
              <a:rPr lang="en-US" altLang="en-US" sz="4000" dirty="0">
                <a:solidFill>
                  <a:schemeClr val="tx1"/>
                </a:solidFill>
              </a:rPr>
              <a:t> →N</a:t>
            </a:r>
            <a:r>
              <a:rPr lang="en-US" altLang="en-US" sz="4000" baseline="-25000" dirty="0">
                <a:solidFill>
                  <a:schemeClr val="tx1"/>
                </a:solidFill>
              </a:rPr>
              <a:t>2</a:t>
            </a:r>
            <a:r>
              <a:rPr lang="en-US" altLang="en-US" sz="4000" dirty="0">
                <a:solidFill>
                  <a:schemeClr val="tx1"/>
                </a:solidFill>
              </a:rPr>
              <a:t>O +2H</a:t>
            </a:r>
            <a:r>
              <a:rPr lang="en-US" altLang="en-US" sz="4000" baseline="-25000" dirty="0">
                <a:solidFill>
                  <a:schemeClr val="tx1"/>
                </a:solidFill>
              </a:rPr>
              <a:t>2</a:t>
            </a:r>
            <a:r>
              <a:rPr lang="en-US" altLang="en-US" sz="4000" dirty="0">
                <a:solidFill>
                  <a:schemeClr val="tx1"/>
                </a:solidFill>
              </a:rPr>
              <a:t>O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24A2D66-8AE6-4A1C-B797-651CB4F25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90600"/>
          </a:xfrm>
        </p:spPr>
        <p:txBody>
          <a:bodyPr/>
          <a:lstStyle/>
          <a:p>
            <a:r>
              <a:rPr lang="en-US" altLang="en-US" b="1" dirty="0">
                <a:solidFill>
                  <a:schemeClr val="tx1"/>
                </a:solidFill>
              </a:rPr>
              <a:t>Combustion Reactions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FF6B29AD-C95F-4ABC-866B-433C0055D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843" y="762000"/>
            <a:ext cx="10129157" cy="5943600"/>
          </a:xfrm>
        </p:spPr>
        <p:txBody>
          <a:bodyPr>
            <a:normAutofit lnSpcReduction="10000"/>
          </a:bodyPr>
          <a:lstStyle/>
          <a:p>
            <a:r>
              <a:rPr lang="en-US" altLang="en-US" sz="3600" b="1" dirty="0"/>
              <a:t>Definition: a combustion reaction is when an element or compound reacts with oxygen, often producing energy as heat and light</a:t>
            </a:r>
          </a:p>
          <a:p>
            <a:r>
              <a:rPr lang="en-US" altLang="en-US" sz="3600" b="1" dirty="0"/>
              <a:t>If the supply of oxygen is insufficient during a reaction, combustion will be incomplete</a:t>
            </a:r>
          </a:p>
          <a:p>
            <a:r>
              <a:rPr lang="en-US" altLang="en-US" sz="3600" b="1" dirty="0"/>
              <a:t>Many reactions with oxygen as a reactant are classified as combustion reactions </a:t>
            </a:r>
          </a:p>
          <a:p>
            <a:r>
              <a:rPr lang="en-US" altLang="en-US" sz="3600" b="1" dirty="0" err="1"/>
              <a:t>Ex:C</a:t>
            </a:r>
            <a:r>
              <a:rPr lang="en-US" altLang="en-US" sz="3600" b="1" dirty="0"/>
              <a:t> + O</a:t>
            </a:r>
            <a:r>
              <a:rPr lang="en-US" altLang="en-US" sz="3600" b="1" baseline="-25000" dirty="0"/>
              <a:t>2</a:t>
            </a:r>
            <a:r>
              <a:rPr lang="en-US" altLang="en-US" sz="3600" b="1" dirty="0"/>
              <a:t> → CO</a:t>
            </a:r>
            <a:r>
              <a:rPr lang="en-US" altLang="en-US" sz="3600" b="1" baseline="-25000" dirty="0"/>
              <a:t>2</a:t>
            </a:r>
            <a:r>
              <a:rPr lang="en-US" altLang="en-US" sz="3600" b="1" dirty="0"/>
              <a:t> (this is also a synthesis reaction)</a:t>
            </a:r>
          </a:p>
          <a:p>
            <a:pPr marL="0" indent="0">
              <a:buNone/>
            </a:pPr>
            <a:endParaRPr lang="en-US" altLang="en-US" sz="3600" b="1" dirty="0"/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318112-7C5A-4296-B440-FB421F9BD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13" y="2667000"/>
            <a:ext cx="9144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B0C66552-1DA9-46E3-A88B-C1DFB842A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71" y="212272"/>
            <a:ext cx="9998529" cy="6417128"/>
          </a:xfrm>
        </p:spPr>
        <p:txBody>
          <a:bodyPr/>
          <a:lstStyle/>
          <a:p>
            <a:r>
              <a:rPr lang="en-US" altLang="en-US" sz="3300" dirty="0">
                <a:solidFill>
                  <a:schemeClr val="tx1"/>
                </a:solidFill>
              </a:rPr>
              <a:t>We will consider the hydrocarbon plus oxygen reactions ONLY as combustion reactions</a:t>
            </a:r>
          </a:p>
          <a:p>
            <a:pPr>
              <a:lnSpc>
                <a:spcPct val="90000"/>
              </a:lnSpc>
            </a:pPr>
            <a:r>
              <a:rPr lang="en-US" altLang="en-US" sz="3300" dirty="0">
                <a:solidFill>
                  <a:schemeClr val="tx1"/>
                </a:solidFill>
              </a:rPr>
              <a:t>Combustion reactions can be tough to balance because you have O</a:t>
            </a:r>
            <a:r>
              <a:rPr lang="en-US" altLang="en-US" sz="3300" baseline="-25000" dirty="0">
                <a:solidFill>
                  <a:schemeClr val="tx1"/>
                </a:solidFill>
              </a:rPr>
              <a:t>2</a:t>
            </a:r>
            <a:r>
              <a:rPr lang="en-US" altLang="en-US" sz="3300" dirty="0">
                <a:solidFill>
                  <a:schemeClr val="tx1"/>
                </a:solidFill>
              </a:rPr>
              <a:t> as a reactant (2 oxygens) and H</a:t>
            </a:r>
            <a:r>
              <a:rPr lang="en-US" altLang="en-US" sz="3300" baseline="-25000" dirty="0">
                <a:solidFill>
                  <a:schemeClr val="tx1"/>
                </a:solidFill>
              </a:rPr>
              <a:t>2</a:t>
            </a:r>
            <a:r>
              <a:rPr lang="en-US" altLang="en-US" sz="3300" dirty="0">
                <a:solidFill>
                  <a:schemeClr val="tx1"/>
                </a:solidFill>
              </a:rPr>
              <a:t>O as a product (1 oxygen)</a:t>
            </a:r>
          </a:p>
          <a:p>
            <a:pPr>
              <a:lnSpc>
                <a:spcPct val="90000"/>
              </a:lnSpc>
            </a:pPr>
            <a:r>
              <a:rPr lang="en-US" altLang="en-US" sz="3300" dirty="0">
                <a:solidFill>
                  <a:schemeClr val="tx1"/>
                </a:solidFill>
              </a:rPr>
              <a:t>2C</a:t>
            </a:r>
            <a:r>
              <a:rPr lang="en-US" altLang="en-US" sz="3300" baseline="-25000" dirty="0">
                <a:solidFill>
                  <a:schemeClr val="tx1"/>
                </a:solidFill>
              </a:rPr>
              <a:t>2</a:t>
            </a:r>
            <a:r>
              <a:rPr lang="en-US" altLang="en-US" sz="3300" dirty="0">
                <a:solidFill>
                  <a:schemeClr val="tx1"/>
                </a:solidFill>
              </a:rPr>
              <a:t>H</a:t>
            </a:r>
            <a:r>
              <a:rPr lang="en-US" altLang="en-US" sz="3300" baseline="-25000" dirty="0">
                <a:solidFill>
                  <a:schemeClr val="tx1"/>
                </a:solidFill>
              </a:rPr>
              <a:t>18</a:t>
            </a:r>
            <a:r>
              <a:rPr lang="en-US" altLang="en-US" sz="3300" dirty="0">
                <a:solidFill>
                  <a:schemeClr val="tx1"/>
                </a:solidFill>
              </a:rPr>
              <a:t> + 25 O</a:t>
            </a:r>
            <a:r>
              <a:rPr lang="en-US" altLang="en-US" sz="3300" baseline="-25000" dirty="0">
                <a:solidFill>
                  <a:schemeClr val="tx1"/>
                </a:solidFill>
              </a:rPr>
              <a:t>2</a:t>
            </a:r>
            <a:r>
              <a:rPr lang="en-US" altLang="en-US" sz="3300" dirty="0">
                <a:solidFill>
                  <a:schemeClr val="tx1"/>
                </a:solidFill>
              </a:rPr>
              <a:t> </a:t>
            </a:r>
            <a:r>
              <a:rPr lang="en-US" altLang="en-US" sz="3200" dirty="0">
                <a:solidFill>
                  <a:schemeClr val="tx1"/>
                </a:solidFill>
              </a:rPr>
              <a:t>→</a:t>
            </a:r>
            <a:r>
              <a:rPr lang="en-US" altLang="en-US" sz="3300" dirty="0">
                <a:solidFill>
                  <a:schemeClr val="tx1"/>
                </a:solidFill>
              </a:rPr>
              <a:t>16CO</a:t>
            </a:r>
            <a:r>
              <a:rPr lang="en-US" altLang="en-US" sz="3300" baseline="-25000" dirty="0">
                <a:solidFill>
                  <a:schemeClr val="tx1"/>
                </a:solidFill>
              </a:rPr>
              <a:t>2</a:t>
            </a:r>
            <a:r>
              <a:rPr lang="en-US" altLang="en-US" sz="3300" dirty="0">
                <a:solidFill>
                  <a:schemeClr val="tx1"/>
                </a:solidFill>
              </a:rPr>
              <a:t> + 18H</a:t>
            </a:r>
            <a:r>
              <a:rPr lang="en-US" altLang="en-US" sz="3300" baseline="-25000" dirty="0">
                <a:solidFill>
                  <a:schemeClr val="tx1"/>
                </a:solidFill>
              </a:rPr>
              <a:t>2</a:t>
            </a:r>
            <a:r>
              <a:rPr lang="en-US" altLang="en-US" sz="3300" dirty="0">
                <a:solidFill>
                  <a:schemeClr val="tx1"/>
                </a:solidFill>
              </a:rPr>
              <a:t>O</a:t>
            </a:r>
          </a:p>
          <a:p>
            <a:pPr>
              <a:lnSpc>
                <a:spcPct val="90000"/>
              </a:lnSpc>
            </a:pPr>
            <a:r>
              <a:rPr lang="en-US" altLang="en-US" sz="3300" dirty="0">
                <a:solidFill>
                  <a:schemeClr val="tx1"/>
                </a:solidFill>
              </a:rPr>
              <a:t>The products will be carbon dioxide and water </a:t>
            </a:r>
          </a:p>
          <a:p>
            <a:pPr>
              <a:lnSpc>
                <a:spcPct val="90000"/>
              </a:lnSpc>
            </a:pPr>
            <a:r>
              <a:rPr lang="en-US" altLang="en-US" sz="3300" dirty="0">
                <a:solidFill>
                  <a:schemeClr val="tx1"/>
                </a:solidFill>
              </a:rPr>
              <a:t>There are exceptions, but for now, look for the oxygen on the reactant side, &amp; carbon dioxide and water on the product side for the hydrocarbon/oxygen reactions</a:t>
            </a:r>
          </a:p>
          <a:p>
            <a:endParaRPr lang="en-US" altLang="en-US" sz="3300" dirty="0">
              <a:solidFill>
                <a:schemeClr val="tx1"/>
              </a:solidFill>
            </a:endParaRP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F590D9-C236-419B-ABA6-569BA57E8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20985"/>
            <a:ext cx="91440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5EC32A47-DD3A-455F-91C7-F8C2F39C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6200"/>
            <a:ext cx="9144000" cy="914400"/>
          </a:xfrm>
        </p:spPr>
        <p:txBody>
          <a:bodyPr/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Single Replacement Reactions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5E58764A-0C18-483D-811F-9F41D9A2D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" y="914400"/>
            <a:ext cx="91440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000" b="1" dirty="0"/>
              <a:t>Definition: in single replacement reactions, the atoms of one element replace the atoms of a second element in a compound</a:t>
            </a:r>
          </a:p>
          <a:p>
            <a:pPr>
              <a:lnSpc>
                <a:spcPct val="90000"/>
              </a:lnSpc>
            </a:pPr>
            <a:r>
              <a:rPr lang="en-US" altLang="en-US" sz="4000" b="1" dirty="0"/>
              <a:t>These are also called single displacement reactions</a:t>
            </a:r>
          </a:p>
          <a:p>
            <a:pPr>
              <a:lnSpc>
                <a:spcPct val="90000"/>
              </a:lnSpc>
            </a:pPr>
            <a:r>
              <a:rPr lang="en-US" altLang="en-US" sz="4000" b="1" dirty="0"/>
              <a:t>Ex: potassium replaces hydrogen (which is released as a flammable gas):2K + 2H</a:t>
            </a:r>
            <a:r>
              <a:rPr lang="en-US" altLang="en-US" sz="4000" b="1" baseline="-25000" dirty="0"/>
              <a:t>2</a:t>
            </a:r>
            <a:r>
              <a:rPr lang="en-US" altLang="en-US" sz="4000" b="1" dirty="0"/>
              <a:t>O →2KOH +H</a:t>
            </a:r>
            <a:r>
              <a:rPr lang="en-US" altLang="en-US" sz="4000" b="1" baseline="-25000" dirty="0"/>
              <a:t>2</a:t>
            </a:r>
            <a:endParaRPr lang="en-US" altLang="en-US" sz="4000" b="1" dirty="0"/>
          </a:p>
          <a:p>
            <a:endParaRPr lang="en-US" altLang="en-US" dirty="0"/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71427D9A-DB48-474B-84CC-2584C99ED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079" y="3233056"/>
            <a:ext cx="5562600" cy="339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509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 2</vt:lpstr>
      <vt:lpstr>Wingdings 3</vt:lpstr>
      <vt:lpstr>Facet</vt:lpstr>
      <vt:lpstr>Classifying Chemical Reactions</vt:lpstr>
      <vt:lpstr>Synthesis Reactions</vt:lpstr>
      <vt:lpstr>PowerPoint Presentation</vt:lpstr>
      <vt:lpstr>PowerPoint Presentation</vt:lpstr>
      <vt:lpstr>Decomposition Reactions</vt:lpstr>
      <vt:lpstr>PowerPoint Presentation</vt:lpstr>
      <vt:lpstr>Combustion Reactions</vt:lpstr>
      <vt:lpstr>PowerPoint Presentation</vt:lpstr>
      <vt:lpstr>Single Replacement Reactions</vt:lpstr>
      <vt:lpstr>Double Replacement Reactions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Classifying Chemical Reactions</dc:title>
  <dc:creator>Menicucci, Diane</dc:creator>
  <cp:lastModifiedBy>Menicucci, Diane</cp:lastModifiedBy>
  <cp:revision>15</cp:revision>
  <dcterms:created xsi:type="dcterms:W3CDTF">2020-03-18T15:28:57Z</dcterms:created>
  <dcterms:modified xsi:type="dcterms:W3CDTF">2020-03-18T16:09:08Z</dcterms:modified>
</cp:coreProperties>
</file>